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82" r:id="rId2"/>
    <p:sldId id="291" r:id="rId3"/>
    <p:sldId id="299" r:id="rId4"/>
    <p:sldId id="300" r:id="rId5"/>
    <p:sldId id="283" r:id="rId6"/>
    <p:sldId id="298" r:id="rId7"/>
    <p:sldId id="301" r:id="rId8"/>
    <p:sldId id="29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363F0A"/>
    <a:srgbClr val="6B7F10"/>
    <a:srgbClr val="EAEAEA"/>
    <a:srgbClr val="E0E0E0"/>
    <a:srgbClr val="E1E1E1"/>
    <a:srgbClr val="A33F1F"/>
    <a:srgbClr val="DADADA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56" autoAdjust="0"/>
    <p:restoredTop sz="94631" autoAdjust="0"/>
  </p:normalViewPr>
  <p:slideViewPr>
    <p:cSldViewPr snapToGrid="0">
      <p:cViewPr varScale="1">
        <p:scale>
          <a:sx n="66" d="100"/>
          <a:sy n="66" d="100"/>
        </p:scale>
        <p:origin x="826" y="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2018/11/20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ZA" smtClean="0"/>
              <a:t>2018/11/20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 Number</a:t>
            </a:r>
            <a:endParaRPr lang="en-ZA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Email or Social Media Handle</a:t>
            </a:r>
            <a:endParaRPr lang="en-ZA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Company Website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FA90A43-BEC4-4B20-96E2-797B03FB82F2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30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2C2023-6C37-4611-ACAF-5F2060202836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206C51E8-C5C0-4672-B456-F44C69B074D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DE9AE8C-7574-4D45-B521-6B18054DA7C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EF240172-5930-4717-A0CD-A151075277D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B4A83CE-8643-4697-94A9-C9F587F46E2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0A765A5-BBCE-405E-A4B3-80A660118E8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83656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12B8F0DB-CC25-4CE9-A68E-CAA2FD986AF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A058973-2DC9-4087-9D57-F1D779F56CC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641062D-3CD4-49D1-A621-331E2933340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F2C1E7C-A088-4772-84B3-15309BEADF7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A52278A-6924-4F97-A196-AE30D3DACB7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03129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8663BD7B-5136-47ED-BE0A-C6C2F5622BD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6ABA22C7-C35B-4EC0-B7CE-54F9EEFCB71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6DAE4BC9-9CFF-4522-8216-651498F7A16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8E822AA0-FB3E-4051-AA1F-F51204BA02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445288A-D169-4374-BCFD-917DD04B2B1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CD5709C-84DE-45F3-AE9B-8B6FD7134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886" y="1511250"/>
            <a:ext cx="5460114" cy="46657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6BB18B1-3B7F-4B18-A1C5-BB7DA443C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816" y="1511250"/>
            <a:ext cx="5460114" cy="46657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19BDFB-8FC0-4B89-A29A-8EAC95E9A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511250"/>
            <a:ext cx="548493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E6C2CC0-9AB0-46E9-977A-EF923DCE7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9334" y="1518287"/>
            <a:ext cx="54206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8DF954C-A51E-4242-B83E-A826008F5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9334" y="2486989"/>
            <a:ext cx="5432666" cy="37026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600E416E-6162-484A-BA4D-640FA8307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2486989"/>
            <a:ext cx="5491215" cy="37026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020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8B59DDF-F2BC-491E-92E0-9D2C1398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31999"/>
            <a:ext cx="6544468" cy="551388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229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110E46C-B434-49FA-AA0E-D64E5786D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31999"/>
            <a:ext cx="6544468" cy="5513889"/>
          </a:xfrm>
          <a:prstGeom prst="roundRect">
            <a:avLst>
              <a:gd name="adj" fmla="val 5554"/>
            </a:avLst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84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91342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r>
              <a:rPr lang="en-ZA" dirty="0"/>
              <a:t>Enter your caption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6" r:id="rId11"/>
    <p:sldLayoutId id="2147483657" r:id="rId12"/>
    <p:sldLayoutId id="2147483667" r:id="rId13"/>
    <p:sldLayoutId id="2147483668" r:id="rId14"/>
    <p:sldLayoutId id="2147483650" r:id="rId15"/>
    <p:sldLayoutId id="2147483652" r:id="rId16"/>
    <p:sldLayoutId id="2147483669" r:id="rId17"/>
    <p:sldLayoutId id="2147483671" r:id="rId18"/>
    <p:sldLayoutId id="2147483672" r:id="rId19"/>
    <p:sldLayoutId id="2147483670" r:id="rId20"/>
    <p:sldLayoutId id="2147483655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D6073BA5-F473-4464-84F9-8D14F7B3661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063" b="7063"/>
          <a:stretch>
            <a:fillRect/>
          </a:stretch>
        </p:blipFill>
        <p:spPr>
          <a:xfrm>
            <a:off x="0" y="0"/>
            <a:ext cx="10655455" cy="6858000"/>
          </a:xfrm>
        </p:spPr>
      </p:pic>
      <p:sp>
        <p:nvSpPr>
          <p:cNvPr id="25" name="TextBox 24" descr="Slide accent to title box">
            <a:extLst>
              <a:ext uri="{FF2B5EF4-FFF2-40B4-BE49-F238E27FC236}">
                <a16:creationId xmlns:a16="http://schemas.microsoft.com/office/drawing/2014/main" id="{7EF238CB-AB58-4787-8F9C-A1C16929A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rot="10800000" flipH="1">
            <a:off x="10710151" y="3975701"/>
            <a:ext cx="1481849" cy="2200275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9708" y="2922152"/>
            <a:ext cx="4459766" cy="2514635"/>
          </a:xfr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</a:ln>
        </p:spPr>
        <p:txBody>
          <a:bodyPr/>
          <a:lstStyle/>
          <a:p>
            <a:r>
              <a:rPr lang="en-ZA" sz="4000" dirty="0"/>
              <a:t>Flight Ready </a:t>
            </a:r>
            <a:br>
              <a:rPr lang="en-ZA" sz="4000" dirty="0"/>
            </a:br>
            <a:r>
              <a:rPr lang="en-ZA" sz="4000" dirty="0"/>
              <a:t>Electric Feed System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22136" y="4297386"/>
            <a:ext cx="4000500" cy="69075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ZA" dirty="0"/>
              <a:t>Project No. 13</a:t>
            </a:r>
          </a:p>
          <a:p>
            <a:r>
              <a:rPr lang="en-ZA" dirty="0"/>
              <a:t>Sponsored by PSAS, PSU, and Oregon NASA Space Grant Consortium</a:t>
            </a:r>
          </a:p>
        </p:txBody>
      </p:sp>
      <p:sp>
        <p:nvSpPr>
          <p:cNvPr id="20" name="Isosceles Triangle 19" descr="Slide shadow to title box">
            <a:extLst>
              <a:ext uri="{FF2B5EF4-FFF2-40B4-BE49-F238E27FC236}">
                <a16:creationId xmlns:a16="http://schemas.microsoft.com/office/drawing/2014/main" id="{545D50A1-D634-4325-B06C-5450FDF7B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684512" y="5462426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5" descr="Hollow accent block">
            <a:extLst>
              <a:ext uri="{FF2B5EF4-FFF2-40B4-BE49-F238E27FC236}">
                <a16:creationId xmlns:a16="http://schemas.microsoft.com/office/drawing/2014/main" id="{E1037DB5-967C-4180-892F-502CBE404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 rot="1616122">
            <a:off x="7794419" y="851148"/>
            <a:ext cx="3573726" cy="313612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rgbClr val="363F0A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6" name="Freeform 5" descr="Hollow accent block">
            <a:extLst>
              <a:ext uri="{FF2B5EF4-FFF2-40B4-BE49-F238E27FC236}">
                <a16:creationId xmlns:a16="http://schemas.microsoft.com/office/drawing/2014/main" id="{3845D3C1-1CD0-4F44-879D-7BCC337A8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346949" y="2419208"/>
            <a:ext cx="4165601" cy="3655519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rgbClr val="6B7F1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585628-D815-4D09-A12B-81B9F4EC2E57}"/>
              </a:ext>
            </a:extLst>
          </p:cNvPr>
          <p:cNvSpPr/>
          <p:nvPr/>
        </p:nvSpPr>
        <p:spPr>
          <a:xfrm>
            <a:off x="11735679" y="0"/>
            <a:ext cx="606391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reeform 5" descr="Hollow accent block">
            <a:extLst>
              <a:ext uri="{FF2B5EF4-FFF2-40B4-BE49-F238E27FC236}">
                <a16:creationId xmlns:a16="http://schemas.microsoft.com/office/drawing/2014/main" id="{3EEE5409-3F6C-485D-B4C2-5247917F1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 rot="562537">
            <a:off x="5600505" y="3209306"/>
            <a:ext cx="2216317" cy="194492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accent6">
                <a:lumMod val="60000"/>
                <a:lumOff val="4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361831" y="2047886"/>
            <a:ext cx="3245050" cy="3607315"/>
          </a:xfrm>
        </p:spPr>
        <p:txBody>
          <a:bodyPr/>
          <a:lstStyle/>
          <a:p>
            <a:r>
              <a:rPr lang="en-ZA" sz="2800" dirty="0"/>
              <a:t>Julio Garcia</a:t>
            </a:r>
          </a:p>
          <a:p>
            <a:r>
              <a:rPr lang="en-ZA" sz="2800" dirty="0"/>
              <a:t>Philip Wahl</a:t>
            </a:r>
          </a:p>
          <a:p>
            <a:r>
              <a:rPr lang="en-ZA" sz="2800" dirty="0"/>
              <a:t>Nick Sheldon</a:t>
            </a:r>
          </a:p>
          <a:p>
            <a:r>
              <a:rPr lang="en-ZA" sz="2800" dirty="0"/>
              <a:t>Henry Ju</a:t>
            </a:r>
          </a:p>
          <a:p>
            <a:r>
              <a:rPr lang="en-ZA" sz="2800" dirty="0"/>
              <a:t>Jonas Mendoza</a:t>
            </a:r>
          </a:p>
          <a:p>
            <a:r>
              <a:rPr lang="en-ZA" sz="2800" dirty="0"/>
              <a:t>Shayli Elrod</a:t>
            </a:r>
          </a:p>
        </p:txBody>
      </p:sp>
      <p:sp>
        <p:nvSpPr>
          <p:cNvPr id="67" name="Freeform 5" descr="Solid accent block">
            <a:extLst>
              <a:ext uri="{FF2B5EF4-FFF2-40B4-BE49-F238E27FC236}">
                <a16:creationId xmlns:a16="http://schemas.microsoft.com/office/drawing/2014/main" id="{0D74D4D5-6A4C-4248-8A92-B8CA1C918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 rot="18057882">
            <a:off x="10468401" y="795456"/>
            <a:ext cx="1185267" cy="1040129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rgbClr val="A33F1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577ED06-EF96-49BD-B631-92AEA58DEE5C}"/>
              </a:ext>
            </a:extLst>
          </p:cNvPr>
          <p:cNvSpPr txBox="1">
            <a:spLocks/>
          </p:cNvSpPr>
          <p:nvPr/>
        </p:nvSpPr>
        <p:spPr>
          <a:xfrm>
            <a:off x="922380" y="763514"/>
            <a:ext cx="3991668" cy="49112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sz="4000" b="1" dirty="0">
                <a:solidFill>
                  <a:srgbClr val="363F0A"/>
                </a:solidFill>
              </a:rPr>
              <a:t>Team Members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8781F44-BEC0-40A0-82AD-E1BC1B45487D}"/>
              </a:ext>
            </a:extLst>
          </p:cNvPr>
          <p:cNvSpPr txBox="1">
            <a:spLocks/>
          </p:cNvSpPr>
          <p:nvPr/>
        </p:nvSpPr>
        <p:spPr>
          <a:xfrm>
            <a:off x="945031" y="1281222"/>
            <a:ext cx="2431067" cy="3325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PSAS Electric Feed System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3AE63EF-1852-48B1-A9CF-7469D5C190A6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/>
          <a:srcRect l="23084" r="23084"/>
          <a:stretch>
            <a:fillRect/>
          </a:stretch>
        </p:blipFill>
        <p:spPr>
          <a:xfrm>
            <a:off x="6557808" y="1291854"/>
            <a:ext cx="4224521" cy="4414754"/>
          </a:xfrm>
        </p:spPr>
      </p:pic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4ED850B-BC96-47E4-9C72-18C629C43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196" y="450750"/>
            <a:ext cx="7138213" cy="432000"/>
          </a:xfrm>
        </p:spPr>
        <p:txBody>
          <a:bodyPr/>
          <a:lstStyle/>
          <a:p>
            <a:r>
              <a:rPr lang="en-US" b="1" dirty="0">
                <a:solidFill>
                  <a:srgbClr val="363F0A"/>
                </a:solidFill>
              </a:rPr>
              <a:t>Portland State Aerospace Society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2E306B-D5F0-41BA-9B54-B580902316D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35196" y="940623"/>
            <a:ext cx="4409507" cy="360000"/>
          </a:xfrm>
        </p:spPr>
        <p:txBody>
          <a:bodyPr/>
          <a:lstStyle/>
          <a:p>
            <a:r>
              <a:rPr lang="en-US" dirty="0"/>
              <a:t>What is PSAS?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5048E-6FD7-42CA-ACE1-20396DCB44E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</a:t>
            </a:fld>
            <a:endParaRPr lang="en-ZA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C9C47C6-4391-4592-A445-DC6222AB6AE3}"/>
              </a:ext>
            </a:extLst>
          </p:cNvPr>
          <p:cNvSpPr/>
          <p:nvPr/>
        </p:nvSpPr>
        <p:spPr>
          <a:xfrm>
            <a:off x="11638129" y="0"/>
            <a:ext cx="678154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Content Placeholder 35">
            <a:extLst>
              <a:ext uri="{FF2B5EF4-FFF2-40B4-BE49-F238E27FC236}">
                <a16:creationId xmlns:a16="http://schemas.microsoft.com/office/drawing/2014/main" id="{BBBABCAF-E2F5-48C1-B871-C9784582ADA5}"/>
              </a:ext>
            </a:extLst>
          </p:cNvPr>
          <p:cNvPicPr>
            <a:picLocks noGrp="1" noChangeAspect="1"/>
          </p:cNvPicPr>
          <p:nvPr>
            <p:ph idx="33"/>
          </p:nvPr>
        </p:nvPicPr>
        <p:blipFill>
          <a:blip r:embed="rId2"/>
          <a:stretch>
            <a:fillRect/>
          </a:stretch>
        </p:blipFill>
        <p:spPr>
          <a:xfrm>
            <a:off x="4543277" y="1511300"/>
            <a:ext cx="3118146" cy="4679950"/>
          </a:xfr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C73C3F15-75AF-408F-B1E5-53AB31C3F861}"/>
              </a:ext>
            </a:extLst>
          </p:cNvPr>
          <p:cNvSpPr/>
          <p:nvPr/>
        </p:nvSpPr>
        <p:spPr>
          <a:xfrm>
            <a:off x="704527" y="1460353"/>
            <a:ext cx="3148852" cy="473089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D8C3050-5442-48A1-A908-E55FC8BD1B81}"/>
              </a:ext>
            </a:extLst>
          </p:cNvPr>
          <p:cNvSpPr/>
          <p:nvPr/>
        </p:nvSpPr>
        <p:spPr>
          <a:xfrm>
            <a:off x="4543277" y="1511297"/>
            <a:ext cx="3118146" cy="467995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7EE83D3-A94F-45BB-A2A5-2C9750F41C0B}"/>
              </a:ext>
            </a:extLst>
          </p:cNvPr>
          <p:cNvSpPr/>
          <p:nvPr/>
        </p:nvSpPr>
        <p:spPr>
          <a:xfrm>
            <a:off x="8399994" y="1511297"/>
            <a:ext cx="3118146" cy="467995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Content Placeholder 42">
            <a:extLst>
              <a:ext uri="{FF2B5EF4-FFF2-40B4-BE49-F238E27FC236}">
                <a16:creationId xmlns:a16="http://schemas.microsoft.com/office/drawing/2014/main" id="{208452AB-424C-4F4C-876F-62208190A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9861" y="1511297"/>
            <a:ext cx="3118183" cy="4679950"/>
          </a:xfrm>
        </p:spPr>
      </p:pic>
      <p:pic>
        <p:nvPicPr>
          <p:cNvPr id="47" name="Content Placeholder 46">
            <a:extLst>
              <a:ext uri="{FF2B5EF4-FFF2-40B4-BE49-F238E27FC236}">
                <a16:creationId xmlns:a16="http://schemas.microsoft.com/office/drawing/2014/main" id="{F332C648-252F-4095-B19C-70D53D574829}"/>
              </a:ext>
            </a:extLst>
          </p:cNvPr>
          <p:cNvPicPr>
            <a:picLocks noGrp="1" noChangeAspect="1"/>
          </p:cNvPicPr>
          <p:nvPr>
            <p:ph idx="34"/>
          </p:nvPr>
        </p:nvPicPr>
        <p:blipFill>
          <a:blip r:embed="rId4"/>
          <a:stretch>
            <a:fillRect/>
          </a:stretch>
        </p:blipFill>
        <p:spPr>
          <a:xfrm>
            <a:off x="8423276" y="1536699"/>
            <a:ext cx="3064198" cy="4622801"/>
          </a:xfrm>
        </p:spPr>
      </p:pic>
    </p:spTree>
    <p:extLst>
      <p:ext uri="{BB962C8B-B14F-4D97-AF65-F5344CB8AC3E}">
        <p14:creationId xmlns:p14="http://schemas.microsoft.com/office/powerpoint/2010/main" val="3351401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123E4DA-340E-4776-82E9-26068119E096}"/>
              </a:ext>
            </a:extLst>
          </p:cNvPr>
          <p:cNvSpPr/>
          <p:nvPr/>
        </p:nvSpPr>
        <p:spPr>
          <a:xfrm>
            <a:off x="2193742" y="2159955"/>
            <a:ext cx="7569382" cy="3068194"/>
          </a:xfrm>
          <a:prstGeom prst="roundRect">
            <a:avLst/>
          </a:prstGeom>
          <a:noFill/>
          <a:ln w="57150">
            <a:solidFill>
              <a:srgbClr val="363F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01A8CA2-CB85-4987-B86B-76B2E172B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817" y="504189"/>
            <a:ext cx="7205646" cy="432000"/>
          </a:xfrm>
        </p:spPr>
        <p:txBody>
          <a:bodyPr/>
          <a:lstStyle/>
          <a:p>
            <a:r>
              <a:rPr lang="en-US" b="1" dirty="0">
                <a:solidFill>
                  <a:srgbClr val="363F0A"/>
                </a:solidFill>
              </a:rPr>
              <a:t>Electric Feed System	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E92737F-01E2-4334-8FA1-A593F557D41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54613" y="980966"/>
            <a:ext cx="6123643" cy="375911"/>
          </a:xfrm>
        </p:spPr>
        <p:txBody>
          <a:bodyPr/>
          <a:lstStyle/>
          <a:p>
            <a:r>
              <a:rPr lang="en-US" dirty="0"/>
              <a:t>What is an EFS?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D6DA8B-B6F9-4A19-B59B-042DDD3C39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49D442-3A0C-4F44-90F5-CA3BADB661DE}"/>
              </a:ext>
            </a:extLst>
          </p:cNvPr>
          <p:cNvSpPr/>
          <p:nvPr/>
        </p:nvSpPr>
        <p:spPr>
          <a:xfrm>
            <a:off x="11676105" y="-25866"/>
            <a:ext cx="678154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 5" descr="Hollow image accent">
            <a:extLst>
              <a:ext uri="{FF2B5EF4-FFF2-40B4-BE49-F238E27FC236}">
                <a16:creationId xmlns:a16="http://schemas.microsoft.com/office/drawing/2014/main" id="{C38CF2B6-5EAA-4A38-9A23-95CF897FD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2632517" y="3133533"/>
            <a:ext cx="1896185" cy="166399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6B7F10"/>
          </a:solidFill>
          <a:ln w="63500" cap="flat">
            <a:solidFill>
              <a:srgbClr val="6B7F1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5" name="Freeform 5" descr="Hollow image accent">
            <a:extLst>
              <a:ext uri="{FF2B5EF4-FFF2-40B4-BE49-F238E27FC236}">
                <a16:creationId xmlns:a16="http://schemas.microsoft.com/office/drawing/2014/main" id="{8F5D3DF8-CEFA-48F2-BD61-BEF87C68E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371181" y="3133533"/>
            <a:ext cx="1896185" cy="166399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6B7F10"/>
          </a:solidFill>
          <a:ln w="63500" cap="flat">
            <a:solidFill>
              <a:srgbClr val="6B7F1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0890EF-6298-42F5-A1D2-AA50D1AC87FE}"/>
              </a:ext>
            </a:extLst>
          </p:cNvPr>
          <p:cNvSpPr txBox="1"/>
          <p:nvPr/>
        </p:nvSpPr>
        <p:spPr>
          <a:xfrm>
            <a:off x="2782935" y="3665448"/>
            <a:ext cx="16982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solidFill>
                  <a:schemeClr val="bg1"/>
                </a:solidFill>
                <a:latin typeface="+mj-lt"/>
              </a:rPr>
              <a:t>Control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EC8498-B79B-448A-BB56-90B6D1AE706E}"/>
              </a:ext>
            </a:extLst>
          </p:cNvPr>
          <p:cNvSpPr txBox="1"/>
          <p:nvPr/>
        </p:nvSpPr>
        <p:spPr>
          <a:xfrm>
            <a:off x="7684109" y="3645837"/>
            <a:ext cx="129861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solidFill>
                  <a:schemeClr val="bg1"/>
                </a:solidFill>
                <a:latin typeface="+mj-lt"/>
              </a:rPr>
              <a:t>Pump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F3A1EB-886D-4DFD-81B9-F2C5EB13085E}"/>
              </a:ext>
            </a:extLst>
          </p:cNvPr>
          <p:cNvSpPr txBox="1"/>
          <p:nvPr/>
        </p:nvSpPr>
        <p:spPr>
          <a:xfrm>
            <a:off x="4869837" y="1074420"/>
            <a:ext cx="2217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63F0A"/>
                </a:solidFill>
                <a:latin typeface="+mj-lt"/>
              </a:rPr>
              <a:t>Fuel Tanks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347748-22AB-4968-9B5F-FE1FC4EDA140}"/>
              </a:ext>
            </a:extLst>
          </p:cNvPr>
          <p:cNvSpPr txBox="1"/>
          <p:nvPr/>
        </p:nvSpPr>
        <p:spPr>
          <a:xfrm>
            <a:off x="5210417" y="6021294"/>
            <a:ext cx="1536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63F0A"/>
                </a:solidFill>
                <a:latin typeface="+mj-lt"/>
              </a:rPr>
              <a:t>Engine</a:t>
            </a: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60F2300D-05E5-4D4A-9D30-9516C4ADF161}"/>
              </a:ext>
            </a:extLst>
          </p:cNvPr>
          <p:cNvSpPr/>
          <p:nvPr/>
        </p:nvSpPr>
        <p:spPr>
          <a:xfrm>
            <a:off x="5403850" y="1748331"/>
            <a:ext cx="1037834" cy="4272963"/>
          </a:xfrm>
          <a:prstGeom prst="downArrow">
            <a:avLst/>
          </a:prstGeom>
          <a:solidFill>
            <a:srgbClr val="CC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5" descr="Hollow image accent">
            <a:extLst>
              <a:ext uri="{FF2B5EF4-FFF2-40B4-BE49-F238E27FC236}">
                <a16:creationId xmlns:a16="http://schemas.microsoft.com/office/drawing/2014/main" id="{BC6C46D3-A7F4-4A1D-B06B-328B9EC70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 rot="1367256">
            <a:off x="10239868" y="348039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37" name="Freeform 5" descr="Hollow image accent">
            <a:extLst>
              <a:ext uri="{FF2B5EF4-FFF2-40B4-BE49-F238E27FC236}">
                <a16:creationId xmlns:a16="http://schemas.microsoft.com/office/drawing/2014/main" id="{4F905A8C-6E64-4DE6-A7CA-767A1F7EA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9846081" y="463143"/>
            <a:ext cx="804261" cy="705778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EC4B22-4BBC-4F60-A3E4-46C2DD9C99C0}"/>
              </a:ext>
            </a:extLst>
          </p:cNvPr>
          <p:cNvSpPr txBox="1"/>
          <p:nvPr/>
        </p:nvSpPr>
        <p:spPr>
          <a:xfrm>
            <a:off x="5032706" y="1997941"/>
            <a:ext cx="19833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spc="3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EFS</a:t>
            </a:r>
          </a:p>
        </p:txBody>
      </p:sp>
      <p:sp>
        <p:nvSpPr>
          <p:cNvPr id="14" name="Freeform 5" descr="Hollow image accent">
            <a:extLst>
              <a:ext uri="{FF2B5EF4-FFF2-40B4-BE49-F238E27FC236}">
                <a16:creationId xmlns:a16="http://schemas.microsoft.com/office/drawing/2014/main" id="{8714F13D-336E-454C-B4EE-F54331C7B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001849" y="3133534"/>
            <a:ext cx="1896185" cy="166399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6B7F10"/>
          </a:solidFill>
          <a:ln w="63500" cap="flat">
            <a:solidFill>
              <a:srgbClr val="6B7F1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89739E-7FFE-484B-925B-3AC66DE5612F}"/>
              </a:ext>
            </a:extLst>
          </p:cNvPr>
          <p:cNvSpPr txBox="1"/>
          <p:nvPr/>
        </p:nvSpPr>
        <p:spPr>
          <a:xfrm>
            <a:off x="5300456" y="3685060"/>
            <a:ext cx="141961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solidFill>
                  <a:schemeClr val="bg1"/>
                </a:solidFill>
                <a:latin typeface="+mj-lt"/>
              </a:rPr>
              <a:t>Motor</a:t>
            </a:r>
          </a:p>
        </p:txBody>
      </p:sp>
    </p:spTree>
    <p:extLst>
      <p:ext uri="{BB962C8B-B14F-4D97-AF65-F5344CB8AC3E}">
        <p14:creationId xmlns:p14="http://schemas.microsoft.com/office/powerpoint/2010/main" val="1886098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007" y="670841"/>
            <a:ext cx="4297081" cy="432000"/>
          </a:xfrm>
        </p:spPr>
        <p:txBody>
          <a:bodyPr/>
          <a:lstStyle/>
          <a:p>
            <a:r>
              <a:rPr lang="en-ZA" b="1" dirty="0">
                <a:solidFill>
                  <a:srgbClr val="363F0A"/>
                </a:solidFill>
              </a:rPr>
              <a:t>Customer Requirements</a:t>
            </a:r>
          </a:p>
        </p:txBody>
      </p:sp>
      <p:sp>
        <p:nvSpPr>
          <p:cNvPr id="15" name="Freeform 5" descr="Hollow image accent">
            <a:extLst>
              <a:ext uri="{FF2B5EF4-FFF2-40B4-BE49-F238E27FC236}">
                <a16:creationId xmlns:a16="http://schemas.microsoft.com/office/drawing/2014/main" id="{764DA446-807B-4C83-BB5A-59E3FABC9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518363" y="1102841"/>
            <a:ext cx="2483348" cy="2179259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6" name="Freeform 5" descr="Solid image accent">
            <a:extLst>
              <a:ext uri="{FF2B5EF4-FFF2-40B4-BE49-F238E27FC236}">
                <a16:creationId xmlns:a16="http://schemas.microsoft.com/office/drawing/2014/main" id="{F28CDBF8-0191-43F9-98FE-B98B08813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459030" y="2460298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61BAFB-C1B2-469C-9CAB-36788470192C}"/>
              </a:ext>
            </a:extLst>
          </p:cNvPr>
          <p:cNvSpPr/>
          <p:nvPr/>
        </p:nvSpPr>
        <p:spPr>
          <a:xfrm>
            <a:off x="11638129" y="0"/>
            <a:ext cx="678154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01864-3EAF-4AB8-A600-AAD5BF85C91B}"/>
              </a:ext>
            </a:extLst>
          </p:cNvPr>
          <p:cNvSpPr txBox="1"/>
          <p:nvPr/>
        </p:nvSpPr>
        <p:spPr>
          <a:xfrm>
            <a:off x="827313" y="1684742"/>
            <a:ext cx="5261422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Compatibility Requirements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Liquid Oxygen (LOX)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Isopropyl Alcohol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Propellant Safety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Embedded Sensors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Chemical Safety Training for LOX</a:t>
            </a:r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6BFB8BC-0D4D-4E38-A405-1A873A3E388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4416" y="1162627"/>
            <a:ext cx="5472000" cy="360000"/>
          </a:xfrm>
        </p:spPr>
        <p:txBody>
          <a:bodyPr/>
          <a:lstStyle/>
          <a:p>
            <a:r>
              <a:rPr lang="en-US" dirty="0"/>
              <a:t>PSAS Electric Feed System</a:t>
            </a:r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7F25EE6C-130F-44FA-BDC2-14C4A0177D3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6444" t="4817" r="22877" b="1118"/>
          <a:stretch/>
        </p:blipFill>
        <p:spPr>
          <a:xfrm>
            <a:off x="6481149" y="1684742"/>
            <a:ext cx="4904790" cy="4333769"/>
          </a:xfrm>
        </p:spPr>
      </p:pic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5" descr="Hollow image accent">
            <a:extLst>
              <a:ext uri="{FF2B5EF4-FFF2-40B4-BE49-F238E27FC236}">
                <a16:creationId xmlns:a16="http://schemas.microsoft.com/office/drawing/2014/main" id="{682DD785-000A-4F3C-A04E-7E360E8C7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3477491" y="453084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47FCB0C7-8BF6-437D-AE65-5AF936910C6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5217" t="-11" r="2507" b="11"/>
          <a:stretch/>
        </p:blipFill>
        <p:spPr>
          <a:xfrm>
            <a:off x="585788" y="1633538"/>
            <a:ext cx="4903787" cy="4333875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B63968F-3BD0-425C-8DA2-972DC6C2E64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85788" y="1093268"/>
            <a:ext cx="5472000" cy="360000"/>
          </a:xfrm>
        </p:spPr>
        <p:txBody>
          <a:bodyPr/>
          <a:lstStyle/>
          <a:p>
            <a:r>
              <a:rPr lang="en-US" dirty="0"/>
              <a:t>PSAS Electric Feed System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2A0DE5-757A-48E6-9CFF-6CBDD0BE594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6</a:t>
            </a:fld>
            <a:endParaRPr lang="en-Z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79ADB1-3926-4BCE-9DD2-743D2F08B8FD}"/>
              </a:ext>
            </a:extLst>
          </p:cNvPr>
          <p:cNvSpPr/>
          <p:nvPr/>
        </p:nvSpPr>
        <p:spPr>
          <a:xfrm>
            <a:off x="11638129" y="0"/>
            <a:ext cx="678154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919F3F7-FF3A-4B79-960B-147F221CB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8" y="618837"/>
            <a:ext cx="4735624" cy="431800"/>
          </a:xfrm>
        </p:spPr>
        <p:txBody>
          <a:bodyPr/>
          <a:lstStyle/>
          <a:p>
            <a:r>
              <a:rPr lang="en-ZA" b="1" dirty="0">
                <a:solidFill>
                  <a:srgbClr val="363F0A"/>
                </a:solidFill>
              </a:rPr>
              <a:t>Engineering Requirements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474BF216-EE5F-4EE7-B55D-D8A6A2A2F2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0030173"/>
                  </p:ext>
                </p:extLst>
              </p:nvPr>
            </p:nvGraphicFramePr>
            <p:xfrm>
              <a:off x="5884751" y="1964866"/>
              <a:ext cx="6092455" cy="3671218"/>
            </p:xfrm>
            <a:graphic>
              <a:graphicData uri="http://schemas.openxmlformats.org/drawingml/2006/table">
                <a:tbl>
                  <a:tblPr firstRow="1" bandRow="1">
                    <a:tableStyleId>{2A488322-F2BA-4B5B-9748-0D474271808F}</a:tableStyleId>
                  </a:tblPr>
                  <a:tblGrid>
                    <a:gridCol w="4061427">
                      <a:extLst>
                        <a:ext uri="{9D8B030D-6E8A-4147-A177-3AD203B41FA5}">
                          <a16:colId xmlns:a16="http://schemas.microsoft.com/office/drawing/2014/main" val="4087295628"/>
                        </a:ext>
                      </a:extLst>
                    </a:gridCol>
                    <a:gridCol w="2031028">
                      <a:extLst>
                        <a:ext uri="{9D8B030D-6E8A-4147-A177-3AD203B41FA5}">
                          <a16:colId xmlns:a16="http://schemas.microsoft.com/office/drawing/2014/main" val="2031980840"/>
                        </a:ext>
                      </a:extLst>
                    </a:gridCol>
                  </a:tblGrid>
                  <a:tr h="5905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Requirements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Values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62205693"/>
                      </a:ext>
                    </a:extLst>
                  </a:tr>
                  <a:tr h="616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Propellant Pressure Gain (</a:t>
                          </a:r>
                          <a:r>
                            <a:rPr lang="en-US" sz="2400" dirty="0" err="1"/>
                            <a:t>lbs</a:t>
                          </a:r>
                          <a:r>
                            <a:rPr lang="en-US" sz="24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7512418"/>
                      </a:ext>
                    </a:extLst>
                  </a:tr>
                  <a:tr h="616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Flow Rate (</a:t>
                          </a:r>
                          <a:r>
                            <a:rPr lang="en-US" sz="2400" dirty="0" err="1"/>
                            <a:t>gpm</a:t>
                          </a:r>
                          <a:r>
                            <a:rPr lang="en-US" sz="24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1028512"/>
                      </a:ext>
                    </a:extLst>
                  </a:tr>
                  <a:tr h="616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Motor Spec (kW)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8136586"/>
                      </a:ext>
                    </a:extLst>
                  </a:tr>
                  <a:tr h="616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Airframe</a:t>
                          </a:r>
                          <a:r>
                            <a:rPr lang="en-US" sz="2400" baseline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l-G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l-GR" sz="2400" dirty="0" smtClean="0"/>
                                    <m:t>ω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TBD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3636540"/>
                      </a:ext>
                    </a:extLst>
                  </a:tr>
                  <a:tr h="616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Acceleration (g)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51199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474BF216-EE5F-4EE7-B55D-D8A6A2A2F2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0030173"/>
                  </p:ext>
                </p:extLst>
              </p:nvPr>
            </p:nvGraphicFramePr>
            <p:xfrm>
              <a:off x="5884751" y="1964866"/>
              <a:ext cx="6092455" cy="3671218"/>
            </p:xfrm>
            <a:graphic>
              <a:graphicData uri="http://schemas.openxmlformats.org/drawingml/2006/table">
                <a:tbl>
                  <a:tblPr firstRow="1" bandRow="1">
                    <a:tableStyleId>{2A488322-F2BA-4B5B-9748-0D474271808F}</a:tableStyleId>
                  </a:tblPr>
                  <a:tblGrid>
                    <a:gridCol w="4061427">
                      <a:extLst>
                        <a:ext uri="{9D8B030D-6E8A-4147-A177-3AD203B41FA5}">
                          <a16:colId xmlns:a16="http://schemas.microsoft.com/office/drawing/2014/main" val="4087295628"/>
                        </a:ext>
                      </a:extLst>
                    </a:gridCol>
                    <a:gridCol w="2031028">
                      <a:extLst>
                        <a:ext uri="{9D8B030D-6E8A-4147-A177-3AD203B41FA5}">
                          <a16:colId xmlns:a16="http://schemas.microsoft.com/office/drawing/2014/main" val="2031980840"/>
                        </a:ext>
                      </a:extLst>
                    </a:gridCol>
                  </a:tblGrid>
                  <a:tr h="5905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Requirements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Values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62205693"/>
                      </a:ext>
                    </a:extLst>
                  </a:tr>
                  <a:tr h="616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Propellant Pressure Gain (</a:t>
                          </a:r>
                          <a:r>
                            <a:rPr lang="en-US" sz="2400" dirty="0" err="1"/>
                            <a:t>lbs</a:t>
                          </a:r>
                          <a:r>
                            <a:rPr lang="en-US" sz="24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7512418"/>
                      </a:ext>
                    </a:extLst>
                  </a:tr>
                  <a:tr h="616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Flow Rate (</a:t>
                          </a:r>
                          <a:r>
                            <a:rPr lang="en-US" sz="2400" dirty="0" err="1"/>
                            <a:t>gpm</a:t>
                          </a:r>
                          <a:r>
                            <a:rPr lang="en-US" sz="24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1028512"/>
                      </a:ext>
                    </a:extLst>
                  </a:tr>
                  <a:tr h="616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Motor Spec (kW)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8136586"/>
                      </a:ext>
                    </a:extLst>
                  </a:tr>
                  <a:tr h="6161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404950" r="-50225" b="-101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TBD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3636540"/>
                      </a:ext>
                    </a:extLst>
                  </a:tr>
                  <a:tr h="616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Acceleration (g)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511996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44776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276B1-E35B-4A83-AABE-3F4E0AA1C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791" y="531935"/>
            <a:ext cx="11340000" cy="432000"/>
          </a:xfrm>
        </p:spPr>
        <p:txBody>
          <a:bodyPr/>
          <a:lstStyle/>
          <a:p>
            <a:r>
              <a:rPr lang="en-US" b="1" dirty="0">
                <a:solidFill>
                  <a:srgbClr val="363F0A"/>
                </a:solidFill>
              </a:rPr>
              <a:t>Stretch 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CF9A1-2AEF-4325-9B5C-4BC3560C4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74791" y="1050290"/>
            <a:ext cx="10328349" cy="321070"/>
          </a:xfrm>
        </p:spPr>
        <p:txBody>
          <a:bodyPr/>
          <a:lstStyle/>
          <a:p>
            <a:r>
              <a:rPr lang="en-US" dirty="0"/>
              <a:t>What does the customer expect?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AC8613-75FC-4067-835E-06F718987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785502"/>
            <a:ext cx="3600000" cy="4679250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b="1" dirty="0">
                <a:latin typeface="+mj-lt"/>
              </a:rPr>
              <a:t>MUST</a:t>
            </a: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r>
              <a:rPr lang="en-US" sz="2800" dirty="0">
                <a:latin typeface="+mj-lt"/>
              </a:rPr>
              <a:t>Demonstrate </a:t>
            </a:r>
          </a:p>
          <a:p>
            <a:pPr marL="0" indent="0" algn="ctr">
              <a:buNone/>
            </a:pPr>
            <a:r>
              <a:rPr lang="en-US" sz="2800" dirty="0">
                <a:latin typeface="+mj-lt"/>
              </a:rPr>
              <a:t>system pumping</a:t>
            </a:r>
          </a:p>
          <a:p>
            <a:pPr marL="0" indent="0" algn="ctr">
              <a:buNone/>
            </a:pPr>
            <a:r>
              <a:rPr lang="en-US" sz="2800" dirty="0">
                <a:latin typeface="+mj-lt"/>
              </a:rPr>
              <a:t> during cold </a:t>
            </a:r>
          </a:p>
          <a:p>
            <a:pPr marL="0" indent="0" algn="ctr">
              <a:buNone/>
            </a:pPr>
            <a:r>
              <a:rPr lang="en-US" sz="2800" dirty="0">
                <a:latin typeface="+mj-lt"/>
              </a:rPr>
              <a:t>flow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28B6E5-77CF-4629-A500-2A4BAA5665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7</a:t>
            </a:fld>
            <a:endParaRPr lang="en-Z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ADE9F7-CDD4-4DDB-A4E7-ADB626F2A099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302000" y="1785502"/>
            <a:ext cx="3600000" cy="4679250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b="1" dirty="0">
                <a:latin typeface="+mj-lt"/>
              </a:rPr>
              <a:t>SHOULD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 algn="ctr">
              <a:buNone/>
            </a:pPr>
            <a:r>
              <a:rPr lang="en-US" sz="2800" dirty="0">
                <a:latin typeface="+mj-lt"/>
              </a:rPr>
              <a:t>Test system with </a:t>
            </a:r>
          </a:p>
          <a:p>
            <a:pPr marL="0" indent="0" algn="ctr">
              <a:buNone/>
            </a:pPr>
            <a:r>
              <a:rPr lang="en-US" sz="2800" dirty="0">
                <a:latin typeface="+mj-lt"/>
              </a:rPr>
              <a:t>LOX and ISO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E846EE-1959-4B09-8093-62B70B0A5C16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2000" y="1785502"/>
            <a:ext cx="3600000" cy="4679250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b="1" dirty="0">
                <a:latin typeface="+mj-lt"/>
              </a:rPr>
              <a:t>MAY</a:t>
            </a:r>
          </a:p>
          <a:p>
            <a:pPr marL="0" indent="0" algn="ctr">
              <a:buNone/>
            </a:pPr>
            <a:endParaRPr lang="en-US" dirty="0">
              <a:latin typeface="+mj-lt"/>
            </a:endParaRPr>
          </a:p>
          <a:p>
            <a:pPr marL="0" indent="0" algn="ctr">
              <a:buNone/>
            </a:pPr>
            <a:r>
              <a:rPr lang="en-US" sz="2800" dirty="0">
                <a:latin typeface="+mj-lt"/>
              </a:rPr>
              <a:t>Hook up the </a:t>
            </a:r>
          </a:p>
          <a:p>
            <a:pPr marL="0" indent="0" algn="ctr">
              <a:buNone/>
            </a:pPr>
            <a:r>
              <a:rPr lang="en-US" sz="2800" dirty="0">
                <a:latin typeface="+mj-lt"/>
              </a:rPr>
              <a:t>system to test </a:t>
            </a:r>
          </a:p>
          <a:p>
            <a:pPr marL="0" indent="0" algn="ctr">
              <a:buNone/>
            </a:pPr>
            <a:r>
              <a:rPr lang="en-US" sz="2800" dirty="0">
                <a:latin typeface="+mj-lt"/>
              </a:rPr>
              <a:t>stand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0E64BA-8A31-4EA6-85B4-32D9E0948AC1}"/>
              </a:ext>
            </a:extLst>
          </p:cNvPr>
          <p:cNvSpPr/>
          <p:nvPr/>
        </p:nvSpPr>
        <p:spPr>
          <a:xfrm>
            <a:off x="11638129" y="0"/>
            <a:ext cx="678154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2CBA89-DE53-49EA-B6AB-4AA880982DAA}"/>
              </a:ext>
            </a:extLst>
          </p:cNvPr>
          <p:cNvSpPr/>
          <p:nvPr/>
        </p:nvSpPr>
        <p:spPr>
          <a:xfrm>
            <a:off x="431800" y="2419752"/>
            <a:ext cx="11582991" cy="75956"/>
          </a:xfrm>
          <a:prstGeom prst="rect">
            <a:avLst/>
          </a:prstGeom>
          <a:solidFill>
            <a:srgbClr val="6B7F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5" descr="Hollow image accent">
            <a:extLst>
              <a:ext uri="{FF2B5EF4-FFF2-40B4-BE49-F238E27FC236}">
                <a16:creationId xmlns:a16="http://schemas.microsoft.com/office/drawing/2014/main" id="{59C4ABAD-86A6-48E0-91DB-A08363A84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 rot="955807">
            <a:off x="10187637" y="4908407"/>
            <a:ext cx="1820118" cy="1597243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 descr="Hollow image accent">
            <a:extLst>
              <a:ext uri="{FF2B5EF4-FFF2-40B4-BE49-F238E27FC236}">
                <a16:creationId xmlns:a16="http://schemas.microsoft.com/office/drawing/2014/main" id="{B66E1B17-F697-454F-9F4D-CF5BBC04F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9015130" y="5594800"/>
            <a:ext cx="1173831" cy="1030094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 descr="Hollow image accent">
            <a:extLst>
              <a:ext uri="{FF2B5EF4-FFF2-40B4-BE49-F238E27FC236}">
                <a16:creationId xmlns:a16="http://schemas.microsoft.com/office/drawing/2014/main" id="{09DEE0ED-1C4D-45AC-AA7C-298EDC5C1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9494001" y="4785658"/>
            <a:ext cx="770216" cy="6759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rgbClr val="CC33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08389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5" descr="Hollow image accent">
            <a:extLst>
              <a:ext uri="{FF2B5EF4-FFF2-40B4-BE49-F238E27FC236}">
                <a16:creationId xmlns:a16="http://schemas.microsoft.com/office/drawing/2014/main" id="{224298A8-DC45-466B-B48C-602B5BFAA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 rot="1229517">
            <a:off x="3500974" y="3636626"/>
            <a:ext cx="2057547" cy="1805598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34" name="Freeform 5" descr="Hollow image accent">
            <a:extLst>
              <a:ext uri="{FF2B5EF4-FFF2-40B4-BE49-F238E27FC236}">
                <a16:creationId xmlns:a16="http://schemas.microsoft.com/office/drawing/2014/main" id="{77F52E2C-F784-4DD1-AA2F-6E60E174E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 rot="1233880">
            <a:off x="362247" y="3120337"/>
            <a:ext cx="3255558" cy="2856911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8</a:t>
            </a:fld>
            <a:endParaRPr lang="en-ZA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5D60E17-AFB4-445A-BF25-ABDD741364AF}"/>
              </a:ext>
            </a:extLst>
          </p:cNvPr>
          <p:cNvSpPr txBox="1">
            <a:spLocks/>
          </p:cNvSpPr>
          <p:nvPr/>
        </p:nvSpPr>
        <p:spPr>
          <a:xfrm>
            <a:off x="669978" y="580682"/>
            <a:ext cx="4735624" cy="431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b="1" dirty="0">
                <a:solidFill>
                  <a:srgbClr val="363F0A"/>
                </a:solidFill>
              </a:rPr>
              <a:t>Milestones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9B4DA565-E026-407A-85B6-D5FC5B0DF6E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69978" y="1078964"/>
            <a:ext cx="5472000" cy="360000"/>
          </a:xfrm>
        </p:spPr>
        <p:txBody>
          <a:bodyPr/>
          <a:lstStyle/>
          <a:p>
            <a:r>
              <a:rPr lang="en-US" dirty="0"/>
              <a:t>PSAS Electric Feed System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F1A985-630C-43C6-A175-41BEF25A0C77}"/>
              </a:ext>
            </a:extLst>
          </p:cNvPr>
          <p:cNvSpPr/>
          <p:nvPr/>
        </p:nvSpPr>
        <p:spPr>
          <a:xfrm>
            <a:off x="11638129" y="0"/>
            <a:ext cx="678154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D909089-5C8D-4BFD-9E4B-168047E9A533}"/>
              </a:ext>
            </a:extLst>
          </p:cNvPr>
          <p:cNvSpPr/>
          <p:nvPr/>
        </p:nvSpPr>
        <p:spPr>
          <a:xfrm>
            <a:off x="669978" y="1992560"/>
            <a:ext cx="11270386" cy="313000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9E06BB-45F8-4CE4-AAE4-02C1D349BE71}"/>
              </a:ext>
            </a:extLst>
          </p:cNvPr>
          <p:cNvSpPr txBox="1"/>
          <p:nvPr/>
        </p:nvSpPr>
        <p:spPr>
          <a:xfrm>
            <a:off x="998885" y="3293153"/>
            <a:ext cx="2821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Design &amp; Concept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AB8D2E-2887-4FCC-A5A0-6B920217A29C}"/>
              </a:ext>
            </a:extLst>
          </p:cNvPr>
          <p:cNvSpPr txBox="1"/>
          <p:nvPr/>
        </p:nvSpPr>
        <p:spPr>
          <a:xfrm>
            <a:off x="4204961" y="3293153"/>
            <a:ext cx="2364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Manufacturing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567E62-C516-411F-8D1F-C26C0AB1AFDE}"/>
              </a:ext>
            </a:extLst>
          </p:cNvPr>
          <p:cNvSpPr txBox="1"/>
          <p:nvPr/>
        </p:nvSpPr>
        <p:spPr>
          <a:xfrm>
            <a:off x="6835944" y="3296575"/>
            <a:ext cx="1621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Testing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9912B1-6D0B-4392-9DC7-492502A2B8C3}"/>
              </a:ext>
            </a:extLst>
          </p:cNvPr>
          <p:cNvSpPr txBox="1"/>
          <p:nvPr/>
        </p:nvSpPr>
        <p:spPr>
          <a:xfrm>
            <a:off x="8766359" y="3296575"/>
            <a:ext cx="201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Completion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159D0C-BF80-4802-B628-57F7A0E5F22F}"/>
              </a:ext>
            </a:extLst>
          </p:cNvPr>
          <p:cNvSpPr txBox="1"/>
          <p:nvPr/>
        </p:nvSpPr>
        <p:spPr>
          <a:xfrm>
            <a:off x="7047420" y="2110071"/>
            <a:ext cx="1546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B7F10"/>
                </a:solidFill>
              </a:rPr>
              <a:t>April - May</a:t>
            </a:r>
            <a:endParaRPr lang="en-US" b="1" dirty="0">
              <a:solidFill>
                <a:srgbClr val="6B7F1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9BD321-0B74-4561-BD5E-EF89FDFD6FA5}"/>
              </a:ext>
            </a:extLst>
          </p:cNvPr>
          <p:cNvSpPr txBox="1"/>
          <p:nvPr/>
        </p:nvSpPr>
        <p:spPr>
          <a:xfrm>
            <a:off x="4387221" y="2110071"/>
            <a:ext cx="1975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B7F10"/>
                </a:solidFill>
              </a:rPr>
              <a:t>February - March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A71A38-C2CF-43ED-A761-1ED11490FBCF}"/>
              </a:ext>
            </a:extLst>
          </p:cNvPr>
          <p:cNvSpPr txBox="1"/>
          <p:nvPr/>
        </p:nvSpPr>
        <p:spPr>
          <a:xfrm>
            <a:off x="1284233" y="2110071"/>
            <a:ext cx="2417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B7F10"/>
                </a:solidFill>
              </a:rPr>
              <a:t>December - January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B004ED-9C1C-4DE9-A948-E1FB40BF155F}"/>
              </a:ext>
            </a:extLst>
          </p:cNvPr>
          <p:cNvSpPr txBox="1"/>
          <p:nvPr/>
        </p:nvSpPr>
        <p:spPr>
          <a:xfrm>
            <a:off x="9287319" y="2110071"/>
            <a:ext cx="678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6B7F10"/>
                </a:solidFill>
              </a:rPr>
              <a:t>June</a:t>
            </a:r>
            <a:endParaRPr lang="en-US" b="1" dirty="0">
              <a:solidFill>
                <a:srgbClr val="6B7F10"/>
              </a:solidFill>
            </a:endParaRPr>
          </a:p>
        </p:txBody>
      </p:sp>
      <p:sp>
        <p:nvSpPr>
          <p:cNvPr id="35" name="Freeform 5" descr="Hollow image accent">
            <a:extLst>
              <a:ext uri="{FF2B5EF4-FFF2-40B4-BE49-F238E27FC236}">
                <a16:creationId xmlns:a16="http://schemas.microsoft.com/office/drawing/2014/main" id="{EBC2988F-8DF5-4C6C-A1D7-E96F09178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 rot="1233880">
            <a:off x="2373031" y="5803742"/>
            <a:ext cx="1991201" cy="174737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rgbClr val="6B7F1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36" name="Freeform 5" descr="Hollow image accent">
            <a:extLst>
              <a:ext uri="{FF2B5EF4-FFF2-40B4-BE49-F238E27FC236}">
                <a16:creationId xmlns:a16="http://schemas.microsoft.com/office/drawing/2014/main" id="{B6B23D0D-2C4D-4727-A87F-BB1011596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 rot="3679027">
            <a:off x="4419111" y="5712413"/>
            <a:ext cx="1115744" cy="97912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38" name="Freeform 5" descr="Hollow image accent">
            <a:extLst>
              <a:ext uri="{FF2B5EF4-FFF2-40B4-BE49-F238E27FC236}">
                <a16:creationId xmlns:a16="http://schemas.microsoft.com/office/drawing/2014/main" id="{253DF572-5FB9-4042-8EC0-E647B032A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 rot="1233880">
            <a:off x="736091" y="6093390"/>
            <a:ext cx="1331071" cy="116808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accent6">
                <a:lumMod val="7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39" name="Freeform 5" descr="Hollow image accent">
            <a:extLst>
              <a:ext uri="{FF2B5EF4-FFF2-40B4-BE49-F238E27FC236}">
                <a16:creationId xmlns:a16="http://schemas.microsoft.com/office/drawing/2014/main" id="{23C51F34-0440-40CC-932C-5980C7525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 rot="1233880">
            <a:off x="-1215726" y="4990841"/>
            <a:ext cx="1892983" cy="166118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48" name="Freeform 5" descr="Hollow image accent">
            <a:extLst>
              <a:ext uri="{FF2B5EF4-FFF2-40B4-BE49-F238E27FC236}">
                <a16:creationId xmlns:a16="http://schemas.microsoft.com/office/drawing/2014/main" id="{E8183E35-DBDC-4E82-837D-8DA72E926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 rot="1210611">
            <a:off x="-1370026" y="2254386"/>
            <a:ext cx="1962701" cy="172236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rgbClr val="6B7F1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eometric Presentation Layout_SB - v5.potx" id="{D23EA009-1275-445B-9B7F-C601617D2B1D}" vid="{30A9F54A-813B-40F2-AB5B-755CECE9CC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0</TotalTime>
  <Words>171</Words>
  <Application>Microsoft Office PowerPoint</Application>
  <PresentationFormat>Widescreen</PresentationFormat>
  <Paragraphs>76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Corbel</vt:lpstr>
      <vt:lpstr>Courier New</vt:lpstr>
      <vt:lpstr>Times New Roman</vt:lpstr>
      <vt:lpstr>Office Theme</vt:lpstr>
      <vt:lpstr>Flight Ready  Electric Feed System</vt:lpstr>
      <vt:lpstr>PowerPoint Presentation</vt:lpstr>
      <vt:lpstr>Portland State Aerospace Society</vt:lpstr>
      <vt:lpstr>Electric Feed System </vt:lpstr>
      <vt:lpstr>Customer Requirements</vt:lpstr>
      <vt:lpstr>Engineering Requirements</vt:lpstr>
      <vt:lpstr>Stretch Goals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2018-11-12T06:59:05Z</dcterms:created>
  <dcterms:modified xsi:type="dcterms:W3CDTF">2018-11-20T18:23:12Z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2018-08-01T18:28:11.6786671Z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